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1" r:id="rId9"/>
    <p:sldId id="288" r:id="rId10"/>
    <p:sldId id="289" r:id="rId11"/>
    <p:sldId id="262" r:id="rId12"/>
    <p:sldId id="290" r:id="rId13"/>
    <p:sldId id="291" r:id="rId14"/>
    <p:sldId id="263" r:id="rId15"/>
    <p:sldId id="292" r:id="rId16"/>
    <p:sldId id="293" r:id="rId17"/>
    <p:sldId id="264" r:id="rId18"/>
    <p:sldId id="265" r:id="rId19"/>
    <p:sldId id="266" r:id="rId20"/>
    <p:sldId id="267" r:id="rId21"/>
    <p:sldId id="268" r:id="rId22"/>
    <p:sldId id="269" r:id="rId23"/>
    <p:sldId id="294" r:id="rId24"/>
    <p:sldId id="270" r:id="rId25"/>
    <p:sldId id="271" r:id="rId26"/>
    <p:sldId id="272" r:id="rId27"/>
    <p:sldId id="295" r:id="rId28"/>
    <p:sldId id="296" r:id="rId29"/>
    <p:sldId id="273" r:id="rId30"/>
    <p:sldId id="298" r:id="rId31"/>
  </p:sldIdLst>
  <p:sldSz cx="12192000" cy="6858000"/>
  <p:notesSz cx="6681788" cy="9812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IQkMy3o6I?feature=oembed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Train the trainers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Modern teaching methods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3825B-2B71-4718-A0BD-7CCDDBD9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08" y="6215247"/>
            <a:ext cx="61055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and zoom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Engagement Strategies: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Visual Aids and Multimedia: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Incorporate visual aids, multimedia presentations, and virtual whiteboards to enhance the delivery of theoretical content.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Active Participation: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Encourage student participation through discussions, polls, and interactive activities to maintain a dynamic learning environment.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Guest Speakers and Industry Insights: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Leverage the virtual setting to bring in guest speakers or experts from the welding industry for insightful lectures.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through </a:t>
            </a:r>
            <a:r>
              <a:rPr lang="en-US" dirty="0" err="1"/>
              <a:t>moodle</a:t>
            </a:r>
            <a:r>
              <a:rPr lang="en-US" dirty="0"/>
              <a:t>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Advantages of Moodle: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Accessibility and Flexibility: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Facilitate learning from anywhere with an internet connection, offering flexibility for students with diverse schedules.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Centralized Learning Hub: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Moodle serves as a centralized platform for course materials, assignments, and communication, streamlining the learning process.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Multimedia Integration: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Support a variety of learning materials, including videos, documents, and interactive quizzes, enhancing the richness of educational content.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Discussion Forums: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Foster student collaboration through discussion forums, promoting interaction and the exchange of ideas even in a virtual setting.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Progress Tracking: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Enable students to track their progress, grades, and completion status, fostering a sense of accountability.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0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through </a:t>
            </a:r>
            <a:r>
              <a:rPr lang="en-US" dirty="0" err="1"/>
              <a:t>moodle</a:t>
            </a:r>
            <a:r>
              <a:rPr lang="en-US" dirty="0"/>
              <a:t>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Implementation Process: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Course Setup: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Design user-friendly courses within Moodle, ensuring a logical and organized structure for easy navigation.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Training for Instructors: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Provide comprehensive training for instructors on Moodle's features and tools to enhance their ability to deliver effective online instruction.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Student Onboarding: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Conduct orientation sessions for students to familiarize them with Moodle's interface and functionalities.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6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through </a:t>
            </a:r>
            <a:r>
              <a:rPr lang="en-US" dirty="0" err="1"/>
              <a:t>moodle</a:t>
            </a:r>
            <a:r>
              <a:rPr lang="en-US" dirty="0"/>
              <a:t>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Interactive Learning Strategies: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Quizzes and Assessments: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Utilize Moodle's quiz features for assessments, allowing for automated grading and instant feedback.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Collaborative Projects: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Incorporate group projects and collaborative activities to promote teamwork and engagement.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Virtual Labs and Simulations: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Integrate virtual labs or simulations within Moodle to provide hands-on experience in a remote learning environment.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through </a:t>
            </a:r>
            <a:r>
              <a:rPr lang="en-US" dirty="0" err="1"/>
              <a:t>moodle</a:t>
            </a:r>
            <a:r>
              <a:rPr lang="en-US" dirty="0"/>
              <a:t> platform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84BE9-388D-4833-9CA0-C9D8D3EE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446" y="1472539"/>
            <a:ext cx="7753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0F0F0F"/>
                </a:solidFill>
                <a:effectLst/>
                <a:latin typeface="Söhne"/>
              </a:rPr>
              <a:t>Recognizing Prior Learning in MIG/MAG Welder Training - Theory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 lnSpcReduction="10000"/>
          </a:bodyPr>
          <a:lstStyle/>
          <a:p>
            <a:r>
              <a:rPr lang="en-GB" b="1" i="0" dirty="0">
                <a:effectLst/>
                <a:latin typeface="Söhne"/>
              </a:rPr>
              <a:t>Enhancements in Theory Recognition: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Implement a comprehensive assessment process to identify and evaluate theoretical knowledge acquired through prior learning.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Develop a systematic approach to assess competencies aligned with MIG/MAG welding theory.</a:t>
            </a:r>
          </a:p>
          <a:p>
            <a:r>
              <a:rPr lang="en-GB" b="1" i="0" dirty="0">
                <a:effectLst/>
                <a:latin typeface="Söhne"/>
              </a:rPr>
              <a:t>Customized Learning Paths: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Tailor learning paths based on the results of the assessment, allowing learners to focus on areas where additional training is needed.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Provide resources and materials to bridge knowledge gaps identified during the assessment.</a:t>
            </a:r>
          </a:p>
          <a:p>
            <a:r>
              <a:rPr lang="en-GB" b="1" i="0" dirty="0">
                <a:effectLst/>
                <a:latin typeface="Söhne"/>
              </a:rPr>
              <a:t>Digital Assessment Tools: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Integrate digital assessment tools within the theoretical training modules to efficiently evaluate and validate prior learning.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Utilize adaptive quizzes and exams to measure understanding and retention of key concepts.</a:t>
            </a:r>
          </a:p>
          <a:p>
            <a:r>
              <a:rPr lang="en-GB" b="1" i="0" dirty="0">
                <a:effectLst/>
                <a:latin typeface="Söhne"/>
              </a:rPr>
              <a:t>Instructor Guidance: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Empower instructors to work closely with learners, providing mentorship and support to maximize the benefits of their prior learning experiences.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Encourage open communication channels for learners to discuss their prior knowledge and address any questions or concerns.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0F0F0F"/>
                </a:solidFill>
                <a:effectLst/>
                <a:latin typeface="Söhne"/>
              </a:rPr>
              <a:t>Recognizing Prior Learning in MIG/MAG Welder Training - Practice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 lnSpcReduction="10000"/>
          </a:bodyPr>
          <a:lstStyle/>
          <a:p>
            <a:r>
              <a:rPr lang="en-GB" b="1" i="0" dirty="0">
                <a:effectLst/>
                <a:latin typeface="Söhne"/>
              </a:rPr>
              <a:t>Practical Assessment Framework: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Develop a robust framework for the assessment of practical skills acquired outside the formal training setting.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Incorporate real-world scenarios and projects that allow learners to showcase their practical expertise.</a:t>
            </a:r>
          </a:p>
          <a:p>
            <a:r>
              <a:rPr lang="en-GB" b="1" i="0" dirty="0">
                <a:effectLst/>
                <a:latin typeface="Söhne"/>
              </a:rPr>
              <a:t>Workplace Experience Recognition: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Acknowledge and value work experience in relevant settings by incorporating mechanisms to recognize and credit workplace learning.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Collaborate with industry partners to validate and endorse practical competencies gained in real-world environments.</a:t>
            </a:r>
          </a:p>
          <a:p>
            <a:r>
              <a:rPr lang="en-GB" b="1" i="0" dirty="0">
                <a:effectLst/>
                <a:latin typeface="Söhne"/>
              </a:rPr>
              <a:t>Portfolio Evaluation: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Encourage learners to create portfolios showcasing their practical work, including welding samples, projects, and documentation of their experiences.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Establish a systematic process for instructors to review and assess these portfolios for evidence of proficiency.</a:t>
            </a:r>
          </a:p>
          <a:p>
            <a:r>
              <a:rPr lang="en-GB" b="1" i="0" dirty="0">
                <a:effectLst/>
                <a:latin typeface="Söhne"/>
              </a:rPr>
              <a:t>Supervised Practical Challenges: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Implement supervised practical challenges that allow learners to demonstrate their skills in controlled environments.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Provide opportunities for direct observation and assessment of welding techniques, safety practices, and adherence to industry standards.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4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Work based learning and the </a:t>
            </a:r>
            <a:r>
              <a:rPr lang="en-US" dirty="0" err="1"/>
              <a:t>brunner</a:t>
            </a:r>
            <a:r>
              <a:rPr lang="en-US" dirty="0"/>
              <a:t> curve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Understanding the Bruner Curve: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Bruner Curve is a cognitive development model proposed by Jerome Bruner, emphasizing the importance of active learning and hands-on experiences in the learning process.</a:t>
            </a:r>
          </a:p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Bridging Theory and Practice: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work-based learning provides a bridge between theoretical concepts and practical application in MIG/MAG welding.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workplace experiences reinforce and solidify theoretical knowledge.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work-based learning enhances the retention of MIG/MAG welding theory by providing opportunities for learners to apply and test their knowledge in real-world scenarios.</a:t>
            </a:r>
            <a:endParaRPr lang="en-GB" dirty="0">
              <a:solidFill>
                <a:srgbClr val="0F0F0F"/>
              </a:solidFill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work-based learning supports learners in progressing along the Bruner Curve, starting with hands-on experiences and gradually moving towards more abstract and advanced welding theories.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E5E01-C62C-48D8-B6D2-F3106144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799" y="4530090"/>
            <a:ext cx="2909781" cy="20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Work based learning and the </a:t>
            </a:r>
            <a:r>
              <a:rPr lang="en-US" dirty="0" err="1"/>
              <a:t>brunner</a:t>
            </a:r>
            <a:r>
              <a:rPr lang="en-US" dirty="0"/>
              <a:t> curve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r>
              <a:rPr lang="en-GB" b="1" dirty="0"/>
              <a:t>Benefits</a:t>
            </a:r>
          </a:p>
          <a:p>
            <a:pPr lvl="1"/>
            <a:r>
              <a:rPr lang="en-GB" i="0" dirty="0">
                <a:effectLst/>
                <a:latin typeface="Söhne"/>
              </a:rPr>
              <a:t>Enhanced Learning Retention</a:t>
            </a:r>
          </a:p>
          <a:p>
            <a:pPr lvl="1"/>
            <a:r>
              <a:rPr lang="en-GB" i="0" dirty="0">
                <a:effectLst/>
                <a:latin typeface="Söhne"/>
              </a:rPr>
              <a:t>Real-world Application of Theoretical Concepts</a:t>
            </a:r>
            <a:endParaRPr lang="en-GB" dirty="0">
              <a:latin typeface="Söhne"/>
            </a:endParaRPr>
          </a:p>
          <a:p>
            <a:pPr lvl="1"/>
            <a:r>
              <a:rPr lang="en-GB" i="0" dirty="0">
                <a:effectLst/>
                <a:latin typeface="Söhne"/>
              </a:rPr>
              <a:t>Skill Development and Competency Building</a:t>
            </a:r>
          </a:p>
          <a:p>
            <a:pPr lvl="1"/>
            <a:r>
              <a:rPr lang="en-GB" i="0" dirty="0">
                <a:effectLst/>
                <a:latin typeface="Söhne"/>
              </a:rPr>
              <a:t>Industry Relevance and Currency</a:t>
            </a:r>
          </a:p>
          <a:p>
            <a:pPr lvl="1"/>
            <a:r>
              <a:rPr lang="en-GB" i="0" dirty="0">
                <a:effectLst/>
                <a:latin typeface="Söhne"/>
              </a:rPr>
              <a:t>Problem-Solving and Critical Thinking</a:t>
            </a:r>
            <a:endParaRPr lang="en-GB" dirty="0">
              <a:latin typeface="Söhne"/>
            </a:endParaRPr>
          </a:p>
          <a:p>
            <a:pPr lvl="1"/>
            <a:r>
              <a:rPr lang="en-GB" i="0" dirty="0">
                <a:effectLst/>
                <a:latin typeface="Söhne"/>
              </a:rPr>
              <a:t>Increased Motivation and Engagement</a:t>
            </a:r>
          </a:p>
          <a:p>
            <a:pPr lvl="1"/>
            <a:r>
              <a:rPr lang="en-GB" i="0" dirty="0">
                <a:effectLst/>
                <a:latin typeface="Söhne"/>
              </a:rPr>
              <a:t>Continuous Improvement through Feedback</a:t>
            </a:r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4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Videos as a teaching media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r>
              <a:rPr lang="en-GB" b="1" i="0" dirty="0">
                <a:effectLst/>
                <a:latin typeface="Söhne"/>
              </a:rPr>
              <a:t>Evolution of Teaching Media: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the increasing role of multimedia in modern education.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the integration of videos is a powerful teaching tool in MIG/MAG welding training.</a:t>
            </a:r>
          </a:p>
          <a:p>
            <a:r>
              <a:rPr lang="en-GB" b="1" i="0" dirty="0">
                <a:effectLst/>
                <a:latin typeface="Söhne"/>
              </a:rPr>
              <a:t>Visual Learning Impact:</a:t>
            </a:r>
            <a:endParaRPr lang="en-GB" b="0" i="0" dirty="0">
              <a:effectLst/>
              <a:latin typeface="Söhne"/>
            </a:endParaRP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the impact of visual learning on information retention.</a:t>
            </a:r>
          </a:p>
          <a:p>
            <a:pPr marL="742950" lvl="1" indent="-285750"/>
            <a:r>
              <a:rPr lang="en-GB" b="0" i="0" dirty="0">
                <a:effectLst/>
                <a:latin typeface="Söhne"/>
              </a:rPr>
              <a:t>the effectiveness of videos in conveying complex MIG/MAG welding processes and techniques.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217221"/>
            <a:ext cx="11029615" cy="4710628"/>
          </a:xfrm>
        </p:spPr>
        <p:txBody>
          <a:bodyPr/>
          <a:lstStyle/>
          <a:p>
            <a:r>
              <a:rPr lang="en-GB" dirty="0"/>
              <a:t>Implementation of EWF guidelines into practical training</a:t>
            </a:r>
          </a:p>
          <a:p>
            <a:r>
              <a:rPr lang="en-GB" dirty="0"/>
              <a:t>Implementation of Welding Simulator during MIG/MAG training</a:t>
            </a:r>
          </a:p>
          <a:p>
            <a:r>
              <a:rPr lang="en-GB" dirty="0"/>
              <a:t>Distance learning and ZOOM lectures</a:t>
            </a:r>
          </a:p>
          <a:p>
            <a:r>
              <a:rPr lang="en-GB" dirty="0"/>
              <a:t>Distance learning of theoretical lectures through MOODLE</a:t>
            </a:r>
          </a:p>
          <a:p>
            <a:r>
              <a:rPr lang="en-GB" dirty="0"/>
              <a:t>Optimization of RPL in Theoretical and Practical lectures</a:t>
            </a:r>
          </a:p>
          <a:p>
            <a:r>
              <a:rPr lang="en-GB" dirty="0"/>
              <a:t>Work based learning [WBL], Brunner curve and connection to theory</a:t>
            </a:r>
          </a:p>
          <a:p>
            <a:r>
              <a:rPr lang="en-GB" dirty="0"/>
              <a:t>Videos as teaching media</a:t>
            </a:r>
          </a:p>
          <a:p>
            <a:r>
              <a:rPr lang="en-GB" dirty="0"/>
              <a:t>Improving classical classroom lectures</a:t>
            </a:r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Videos as a teaching media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Demonstration of Techniques: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Explanation: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Videos allow for detailed demonstrations of MIG/MAG welding techniques, providing a visual guide for learners.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Benefit: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Improved understanding as learners can observe correct procedures and nuances in real-time or in slow motion.</a:t>
            </a:r>
          </a:p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Access to Real-world Examples: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Explanation: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Videos can showcase real-world welding applications, demonstrating how theoretical concepts are applied in practice.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Benefit: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Enhances the connection between theory and practical application, making learning more tangible.</a:t>
            </a:r>
          </a:p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Remote Learning Flexibility: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Explanation: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Videos enable remote learning, allowing students to access instructional content from anywhere.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Benefit: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Increases flexibility in training, catering to diverse schedules and geographical locations.</a:t>
            </a:r>
          </a:p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Repetition for Mastery: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Explanation: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Learners can replay videos for repeated viewing, reinforcing concepts and facilitating mastery.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Benefit: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 Encourages self-paced learning and accommodates varied learning speeds.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2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Videos as a teaching media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1" dirty="0">
                <a:effectLst/>
                <a:latin typeface="Söhne"/>
              </a:rPr>
              <a:t>Integration Strategies:</a:t>
            </a:r>
            <a:endParaRPr lang="en-GB" b="1" i="0" dirty="0">
              <a:effectLst/>
              <a:latin typeface="Söhne"/>
            </a:endParaRPr>
          </a:p>
          <a:p>
            <a:pPr lvl="1"/>
            <a:r>
              <a:rPr lang="en-GB" b="1" i="0" dirty="0">
                <a:effectLst/>
                <a:latin typeface="Söhne"/>
              </a:rPr>
              <a:t>Curriculum Integration: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Integrate videos seamlessly into the MIG/MAG welding training curriculum.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Creates a blended learning approach that combines theoretical understanding with practical visual examples.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Creation of Customized Content: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Develop customized videos to address specific training needs and scenarios.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Tailors content to the unique requirements of the training program, ensuring relevance to learners.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Interactive Elements: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Incorporate interactive elements within videos, such as quizzes or pause-and-reflect moments.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Engages learners actively, promoting interaction and self-assessment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3" name="Online Media 2" title="How to Make Consistent MIG Welds">
            <a:hlinkClick r:id="" action="ppaction://media"/>
            <a:extLst>
              <a:ext uri="{FF2B5EF4-FFF2-40B4-BE49-F238E27FC236}">
                <a16:creationId xmlns:a16="http://schemas.microsoft.com/office/drawing/2014/main" id="{8DB3EFB8-2A57-4994-BDF2-0C9DEC9D9F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6813" y="2351070"/>
            <a:ext cx="5053323" cy="2855341"/>
          </a:xfrm>
          <a:prstGeom prst="rect">
            <a:avLst/>
          </a:prstGeom>
        </p:spPr>
      </p:pic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Improving classical classroom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1" dirty="0">
                <a:effectLst/>
                <a:latin typeface="Söhne"/>
              </a:rPr>
              <a:t>Engagement Strategies:</a:t>
            </a:r>
            <a:endParaRPr lang="en-GB" b="1" i="0" dirty="0">
              <a:effectLst/>
              <a:latin typeface="Söhne"/>
            </a:endParaRPr>
          </a:p>
          <a:p>
            <a:pPr lvl="1"/>
            <a:r>
              <a:rPr lang="en-GB" b="1" i="0" dirty="0">
                <a:effectLst/>
                <a:latin typeface="Söhne"/>
              </a:rPr>
              <a:t>Interactive Learning Techniques: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Incorporate interactive elements such as discussions, Q&amp;A sessions, and group activities.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Promotes active engagement, fostering a collaborative learning environment.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Visual Aids and Multimedia Integration: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Enhance lectures with visual aids, multimedia presentations, and diagrams.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Appeals to visual learners and reinforces theoretical concepts through diverse mediums.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Real-world Applications: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Relate theoretical concepts to real-world MIG/MAG welding applications.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Provides context and relevance, improving understanding and retention.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Two Cents – Principles of Adult Learning: An ESL Context | Regent  University Graduate School of Education">
            <a:extLst>
              <a:ext uri="{FF2B5EF4-FFF2-40B4-BE49-F238E27FC236}">
                <a16:creationId xmlns:a16="http://schemas.microsoft.com/office/drawing/2014/main" id="{4077FE03-2CBB-42FF-A054-D7666D66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46" y="4003413"/>
            <a:ext cx="3407283" cy="20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1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Improving classical classroom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1" dirty="0">
                <a:effectLst/>
                <a:latin typeface="Söhne"/>
              </a:rPr>
              <a:t>Technology Integration:</a:t>
            </a:r>
            <a:endParaRPr lang="en-GB" b="1" i="0" dirty="0">
              <a:effectLst/>
              <a:latin typeface="Söhne"/>
            </a:endParaRPr>
          </a:p>
          <a:p>
            <a:pPr lvl="1"/>
            <a:r>
              <a:rPr lang="en-GB" b="1" i="0" dirty="0">
                <a:effectLst/>
                <a:latin typeface="Söhne"/>
              </a:rPr>
              <a:t>Utilizing Online Resources: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Incorporate online resources, tutorials, and e-learning modules.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Expands learning opportunities beyond the classroom, promoting self-directed learning.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Virtual Welding Simulators: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Integrate virtual welding simulators into lectures for a dynamic, risk-free practical experience.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Enhances engagement and skill development in a controlled environment.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3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Improving classical classroom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1" dirty="0">
                <a:effectLst/>
                <a:latin typeface="Söhne"/>
              </a:rPr>
              <a:t>Continuous Improvement Strategies:</a:t>
            </a:r>
            <a:endParaRPr lang="en-GB" b="1" i="0" dirty="0">
              <a:effectLst/>
              <a:latin typeface="Söhne"/>
            </a:endParaRPr>
          </a:p>
          <a:p>
            <a:pPr lvl="1"/>
            <a:r>
              <a:rPr lang="en-GB" b="1" i="0" dirty="0">
                <a:effectLst/>
                <a:latin typeface="Söhne"/>
              </a:rPr>
              <a:t>Student Feedback Mechanisms: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Implement regular feedback mechanisms to gauge student understanding and satisfaction.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Provides insights for refining lecture delivery and adapting to student needs.</a:t>
            </a:r>
          </a:p>
          <a:p>
            <a:pPr lvl="1"/>
            <a:r>
              <a:rPr lang="en-GB" b="1" i="0" dirty="0">
                <a:effectLst/>
                <a:latin typeface="Söhne"/>
              </a:rPr>
              <a:t>Professional Development for Instructors:</a:t>
            </a:r>
            <a:endParaRPr lang="en-GB" b="0" i="0" dirty="0">
              <a:effectLst/>
              <a:latin typeface="Söhne"/>
            </a:endParaRP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Explanation:</a:t>
            </a:r>
            <a:r>
              <a:rPr lang="en-GB" b="0" i="0" dirty="0">
                <a:effectLst/>
                <a:latin typeface="Söhne"/>
              </a:rPr>
              <a:t> Encourage ongoing professional development for instructors, including workshops and training.</a:t>
            </a:r>
          </a:p>
          <a:p>
            <a:pPr marL="1012950" lvl="2" indent="-285750"/>
            <a:r>
              <a:rPr lang="en-GB" b="1" i="0" dirty="0">
                <a:effectLst/>
                <a:latin typeface="Söhne"/>
              </a:rPr>
              <a:t>Benefit:</a:t>
            </a:r>
            <a:r>
              <a:rPr lang="en-GB" b="0" i="0" dirty="0">
                <a:effectLst/>
                <a:latin typeface="Söhne"/>
              </a:rPr>
              <a:t> Ensures instructors are equipped with the latest teaching methodologies and industry insights.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0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10" y="2240280"/>
            <a:ext cx="11029616" cy="118872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8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10" y="2240280"/>
            <a:ext cx="11029616" cy="1188720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Current state at IZV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r>
              <a:rPr lang="en-GB" dirty="0"/>
              <a:t>Theoretical lectures using classical classroom principle</a:t>
            </a:r>
          </a:p>
          <a:p>
            <a:r>
              <a:rPr lang="en-GB" dirty="0"/>
              <a:t>Classical practical training</a:t>
            </a:r>
          </a:p>
          <a:p>
            <a:r>
              <a:rPr lang="en-GB" dirty="0"/>
              <a:t>According to old DVS – 1192 guideline</a:t>
            </a:r>
          </a:p>
          <a:p>
            <a:r>
              <a:rPr lang="en-GB" dirty="0"/>
              <a:t>Recognition of prior learning is used for practical lectures for quite some time</a:t>
            </a:r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0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F0F0F"/>
                </a:solidFill>
                <a:effectLst/>
                <a:latin typeface="Söhne"/>
              </a:rPr>
              <a:t>Transitioning to the EWF Guidelines for MIG/MAG Welding Training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99" y="1472539"/>
            <a:ext cx="11029615" cy="4455309"/>
          </a:xfrm>
        </p:spPr>
        <p:txBody>
          <a:bodyPr anchor="t"/>
          <a:lstStyle/>
          <a:p>
            <a:r>
              <a:rPr lang="en-GB" dirty="0"/>
              <a:t>C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urrent guidelines for MIG/MAG welding training are considered obsolete.</a:t>
            </a:r>
          </a:p>
          <a:p>
            <a:r>
              <a:rPr lang="en-GB" dirty="0">
                <a:solidFill>
                  <a:srgbClr val="0F0F0F"/>
                </a:solidFill>
                <a:latin typeface="Söhne"/>
              </a:rPr>
              <a:t>W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elding technologies are evolving thus the necessity for updated training protocols</a:t>
            </a:r>
          </a:p>
          <a:p>
            <a:r>
              <a:rPr lang="en-GB" dirty="0">
                <a:solidFill>
                  <a:srgbClr val="0F0F0F"/>
                </a:solidFill>
                <a:latin typeface="Söhne"/>
              </a:rPr>
              <a:t>New ways of training </a:t>
            </a:r>
          </a:p>
          <a:p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Comprehensive and efficient </a:t>
            </a:r>
            <a:r>
              <a:rPr lang="en-GB" b="0" i="0" dirty="0" err="1">
                <a:solidFill>
                  <a:srgbClr val="0F0F0F"/>
                </a:solidFill>
                <a:effectLst/>
                <a:latin typeface="Söhne"/>
              </a:rPr>
              <a:t>guideliness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, optimizing the learning process for trainees. This can result in quicker skill development and a more proficient workforce.</a:t>
            </a:r>
          </a:p>
          <a:p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EWF guidelines are recognized internationally, providing a standardized framework that is acknowledged across borders</a:t>
            </a:r>
          </a:p>
          <a:p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EWF guidelines are regularly updated to reflect changes in industry requirements.</a:t>
            </a:r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European Federation for Welding, Joining and Cutting - Wikipedia">
            <a:extLst>
              <a:ext uri="{FF2B5EF4-FFF2-40B4-BE49-F238E27FC236}">
                <a16:creationId xmlns:a16="http://schemas.microsoft.com/office/drawing/2014/main" id="{A3851E3F-7D30-47CE-82DF-AA58EE5E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6" y="4063394"/>
            <a:ext cx="3450336" cy="16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8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Welding Simulator Implementation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Benefits of Welding Simulators: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Safe Learning Environment: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Simulators provide a risk-free environment for trainees to practice welding techniques without the inherent dangers associated with live welding.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Cost Savings: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Reduced material and consumable costs associated with traditional welding practices.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Minimized equipment wear and tear, leading to potential long-term cost savings.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Efficiency and Speed: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Accelerated learning curve through immediate feedback and repetitive practice, leading to quicker skill development.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Variety of Simulated Scenarios: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Exposure to a wide range of welding scenarios, including different materials, joint types, and welding positions, enhancing versatility.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Data Collection and Analysis: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Simulators capture data on performance metrics, allowing for detailed analysis and personalized feedback for improvement.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9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Welding Simulator Implementation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Integration Process: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Curriculum Alignment: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Ensure seamless integration of simulator modules with existing training curriculum to reinforce theoretical knowledge with practical application.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Instructor Training: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Provide instructors with training on simulator operation, data analysis, and incorporating simulator sessions into the overall training program.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Infrastructure Setup: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Establish a dedicated space for the simulators, equipped with the necessary hardware and software components.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5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Welding Simulator Implementation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>
            <a:norm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Student Engagement: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Interactive Learning: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Capitalize on the engaging and interactive nature of simulators to maintain student interest and motivation.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Realistic Simulation: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Emphasize the lifelike simulation capabilities of the equipment, creating an immersive and authentic learning experience.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ugmented Reality Welding Simulation System | TechSoft">
            <a:extLst>
              <a:ext uri="{FF2B5EF4-FFF2-40B4-BE49-F238E27FC236}">
                <a16:creationId xmlns:a16="http://schemas.microsoft.com/office/drawing/2014/main" id="{B80E7C73-4BAB-461D-8AC8-EF5A5888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13" y="3700193"/>
            <a:ext cx="3876774" cy="2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8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and zoom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Advantages of ZOOM: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Accessible Anywhere: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Attendees can access lectures from any location with an internet connection, promoting flexibility and inclusivity.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Interactive Learning: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Utilize ZOOM's features for live chat, polls, and Q&amp;A sessions to enhance engagement and interaction during theoretical lectures.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Recording and Playback: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Record lectures for future reference, allowing students to review content or catch up on missed sessions.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Real-Time Collaboration: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Facilitate real-time collaboration, enabling discussions, group activities, and instant feedback.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Cost-Effective: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Eliminate the need for physical classrooms, reducing overhead costs associated with traditional lecture settings.</a:t>
            </a:r>
          </a:p>
          <a:p>
            <a:endParaRPr lang="en-SI" dirty="0"/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8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8" y="-69740"/>
            <a:ext cx="11029616" cy="1188720"/>
          </a:xfrm>
        </p:spPr>
        <p:txBody>
          <a:bodyPr/>
          <a:lstStyle/>
          <a:p>
            <a:r>
              <a:rPr lang="en-US" dirty="0"/>
              <a:t>Distance learning and zoom lectures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1161E-0524-4534-B1A6-E8D6364A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4" y="1472539"/>
            <a:ext cx="11029615" cy="4455309"/>
          </a:xfrm>
        </p:spPr>
        <p:txBody>
          <a:bodyPr anchor="t"/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Implementation Process: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Training for Instructors: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Ensure instructors are proficient in using ZOOM, including features like screen sharing, breakout rooms, and interactive tools.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Student Orientation: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Conduct orientation sessions to familiarize students with the ZOOM platform, ensuring a smooth transition to virtual learning.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Technical Support:</a:t>
            </a:r>
            <a:endParaRPr lang="en-GB" b="0" i="0" dirty="0">
              <a:solidFill>
                <a:srgbClr val="0F0F0F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Establish a reliable support system for technical issues, ensuring minimal disruptions during lectures.</a:t>
            </a:r>
          </a:p>
        </p:txBody>
      </p:sp>
      <p:pic>
        <p:nvPicPr>
          <p:cNvPr id="1026" name="Picture 2" descr="Erasmus+">
            <a:extLst>
              <a:ext uri="{FF2B5EF4-FFF2-40B4-BE49-F238E27FC236}">
                <a16:creationId xmlns:a16="http://schemas.microsoft.com/office/drawing/2014/main" id="{CD5DFF9D-A744-43FE-B04E-C2C4EDB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1" y="6280010"/>
            <a:ext cx="1590799" cy="5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-var">
            <a:extLst>
              <a:ext uri="{FF2B5EF4-FFF2-40B4-BE49-F238E27FC236}">
                <a16:creationId xmlns:a16="http://schemas.microsoft.com/office/drawing/2014/main" id="{DB0C273F-5103-43F9-834D-991513EC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4" y="6438502"/>
            <a:ext cx="904147" cy="2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3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{5F0684D7-8BC7-49E8-8EB8-2D957A77C4EB}tf33552983_win32</Template>
  <TotalTime>96</TotalTime>
  <Words>2020</Words>
  <Application>Microsoft Office PowerPoint</Application>
  <PresentationFormat>Widescreen</PresentationFormat>
  <Paragraphs>212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Franklin Gothic Book</vt:lpstr>
      <vt:lpstr>Franklin Gothic Demi</vt:lpstr>
      <vt:lpstr>Söhne</vt:lpstr>
      <vt:lpstr>Wingdings 2</vt:lpstr>
      <vt:lpstr>DividendVTI</vt:lpstr>
      <vt:lpstr>Train the trainers</vt:lpstr>
      <vt:lpstr>Overview</vt:lpstr>
      <vt:lpstr>Current state at IZV</vt:lpstr>
      <vt:lpstr>Transitioning to the EWF Guidelines for MIG/MAG Welding Training</vt:lpstr>
      <vt:lpstr>Welding Simulator Implementation</vt:lpstr>
      <vt:lpstr>Welding Simulator Implementation</vt:lpstr>
      <vt:lpstr>Welding Simulator Implementation</vt:lpstr>
      <vt:lpstr>Distance learning and zoom lectures</vt:lpstr>
      <vt:lpstr>Distance learning and zoom lectures</vt:lpstr>
      <vt:lpstr>Distance learning and zoom lectures</vt:lpstr>
      <vt:lpstr>Distance learning through moodle platform</vt:lpstr>
      <vt:lpstr>Distance learning through moodle platform</vt:lpstr>
      <vt:lpstr>Distance learning through moodle platform</vt:lpstr>
      <vt:lpstr>Distance learning through moodle platform</vt:lpstr>
      <vt:lpstr>Recognizing Prior Learning in MIG/MAG Welder Training - Theory</vt:lpstr>
      <vt:lpstr>Recognizing Prior Learning in MIG/MAG Welder Training - Practice</vt:lpstr>
      <vt:lpstr>Work based learning and the brunner curve</vt:lpstr>
      <vt:lpstr>Work based learning and the brunner curve</vt:lpstr>
      <vt:lpstr>Videos as a teaching media </vt:lpstr>
      <vt:lpstr>Videos as a teaching media </vt:lpstr>
      <vt:lpstr>Videos as a teaching media </vt:lpstr>
      <vt:lpstr>Overview</vt:lpstr>
      <vt:lpstr>Improving classical classroom lectures</vt:lpstr>
      <vt:lpstr>Improving classical classroom lectures</vt:lpstr>
      <vt:lpstr>Improving classical classroom lectures</vt:lpstr>
      <vt:lpstr>Questions?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teaching methods</dc:title>
  <dc:creator>vital</dc:creator>
  <cp:lastModifiedBy>carski.2000@gmail.com</cp:lastModifiedBy>
  <cp:revision>9</cp:revision>
  <cp:lastPrinted>2023-11-22T10:44:07Z</cp:lastPrinted>
  <dcterms:created xsi:type="dcterms:W3CDTF">2023-11-22T10:02:50Z</dcterms:created>
  <dcterms:modified xsi:type="dcterms:W3CDTF">2024-08-20T07:26:50Z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